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94" r:id="rId3"/>
    <p:sldId id="413" r:id="rId4"/>
    <p:sldId id="293" r:id="rId5"/>
    <p:sldId id="414" r:id="rId6"/>
    <p:sldId id="412" r:id="rId7"/>
    <p:sldId id="307" r:id="rId8"/>
    <p:sldId id="309" r:id="rId9"/>
    <p:sldId id="310" r:id="rId10"/>
    <p:sldId id="308" r:id="rId11"/>
    <p:sldId id="415" r:id="rId12"/>
    <p:sldId id="421" r:id="rId13"/>
    <p:sldId id="420" r:id="rId14"/>
    <p:sldId id="419" r:id="rId15"/>
    <p:sldId id="418" r:id="rId16"/>
    <p:sldId id="417" r:id="rId17"/>
    <p:sldId id="416" r:id="rId18"/>
    <p:sldId id="361" r:id="rId19"/>
    <p:sldId id="399" r:id="rId20"/>
    <p:sldId id="400" r:id="rId21"/>
    <p:sldId id="401" r:id="rId22"/>
    <p:sldId id="280" r:id="rId23"/>
    <p:sldId id="281" r:id="rId24"/>
    <p:sldId id="390" r:id="rId25"/>
    <p:sldId id="291" r:id="rId26"/>
    <p:sldId id="292" r:id="rId27"/>
    <p:sldId id="260" r:id="rId28"/>
    <p:sldId id="398" r:id="rId29"/>
    <p:sldId id="426" r:id="rId30"/>
    <p:sldId id="411" r:id="rId31"/>
    <p:sldId id="422" r:id="rId32"/>
    <p:sldId id="423" r:id="rId33"/>
    <p:sldId id="424" r:id="rId34"/>
    <p:sldId id="425" r:id="rId3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8" autoAdjust="0"/>
    <p:restoredTop sz="67961" autoAdjust="0"/>
  </p:normalViewPr>
  <p:slideViewPr>
    <p:cSldViewPr>
      <p:cViewPr>
        <p:scale>
          <a:sx n="70" d="100"/>
          <a:sy n="70" d="100"/>
        </p:scale>
        <p:origin x="-1062"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28/10/2013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Nowadays, the </a:t>
            </a:r>
            <a:r>
              <a:rPr lang="en-US" sz="1200" kern="1200" dirty="0" smtClean="0">
                <a:solidFill>
                  <a:schemeClr val="tx1"/>
                </a:solidFill>
                <a:latin typeface="+mn-lt"/>
                <a:ea typeface="+mn-ea"/>
                <a:cs typeface="+mn-cs"/>
              </a:rPr>
              <a:t>analysis process for detecting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technical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issues </a:t>
            </a:r>
            <a:r>
              <a:rPr lang="en-US" sz="1200" kern="1200" dirty="0" smtClean="0">
                <a:solidFill>
                  <a:schemeClr val="tx1"/>
                </a:solidFill>
                <a:latin typeface="+mn-lt"/>
                <a:ea typeface="+mn-ea"/>
                <a:cs typeface="+mn-cs"/>
              </a:rPr>
              <a:t>is done </a:t>
            </a:r>
            <a:r>
              <a:rPr lang="en-US" sz="1200" kern="1200" dirty="0" smtClean="0">
                <a:solidFill>
                  <a:schemeClr val="tx1"/>
                </a:solidFill>
                <a:latin typeface="+mn-lt"/>
                <a:ea typeface="+mn-ea"/>
                <a:cs typeface="+mn-cs"/>
              </a:rPr>
              <a:t>in </a:t>
            </a:r>
            <a:r>
              <a:rPr lang="en-US" sz="1200" kern="1200" dirty="0" smtClean="0">
                <a:solidFill>
                  <a:schemeClr val="tx1"/>
                </a:solidFill>
                <a:latin typeface="+mn-lt"/>
                <a:ea typeface="+mn-ea"/>
                <a:cs typeface="+mn-cs"/>
              </a:rPr>
              <a:t>an artisanal way by </a:t>
            </a:r>
            <a:r>
              <a:rPr lang="en-US" sz="1200" kern="1200" dirty="0" smtClean="0">
                <a:solidFill>
                  <a:schemeClr val="tx1"/>
                </a:solidFill>
                <a:latin typeface="+mn-lt"/>
                <a:ea typeface="+mn-ea"/>
                <a:cs typeface="+mn-cs"/>
              </a:rPr>
              <a:t>using</a:t>
            </a:r>
            <a:r>
              <a:rPr lang="en-US" sz="1200" kern="1200" baseline="0" dirty="0" smtClean="0">
                <a:solidFill>
                  <a:schemeClr val="tx1"/>
                </a:solidFill>
                <a:latin typeface="+mn-lt"/>
                <a:ea typeface="+mn-ea"/>
                <a:cs typeface="+mn-cs"/>
              </a:rPr>
              <a:t> the </a:t>
            </a:r>
            <a:r>
              <a:rPr lang="en-US" sz="1200" kern="1200" dirty="0" smtClean="0">
                <a:solidFill>
                  <a:schemeClr val="tx1"/>
                </a:solidFill>
                <a:latin typeface="+mn-lt"/>
                <a:ea typeface="+mn-ea"/>
                <a:cs typeface="+mn-cs"/>
              </a:rPr>
              <a:t>popular </a:t>
            </a:r>
            <a:r>
              <a:rPr lang="en-US" sz="1200" kern="1200" dirty="0" smtClean="0">
                <a:solidFill>
                  <a:schemeClr val="tx1"/>
                </a:solidFill>
                <a:latin typeface="+mn-lt"/>
                <a:ea typeface="+mn-ea"/>
                <a:cs typeface="+mn-cs"/>
              </a:rPr>
              <a:t>beta </a:t>
            </a:r>
            <a:r>
              <a:rPr lang="en-US" sz="1200" kern="1200" dirty="0" smtClean="0">
                <a:solidFill>
                  <a:schemeClr val="tx1"/>
                </a:solidFill>
                <a:latin typeface="+mn-lt"/>
                <a:ea typeface="+mn-ea"/>
                <a:cs typeface="+mn-cs"/>
              </a:rPr>
              <a:t>testing </a:t>
            </a:r>
            <a:r>
              <a:rPr lang="en-US" sz="1200" kern="1200" dirty="0" smtClean="0">
                <a:solidFill>
                  <a:schemeClr val="tx1"/>
                </a:solidFill>
                <a:latin typeface="+mn-lt"/>
                <a:ea typeface="+mn-ea"/>
                <a:cs typeface="+mn-cs"/>
              </a:rPr>
              <a:t>approach</a:t>
            </a:r>
            <a:r>
              <a:rPr lang="en-US" sz="1200" kern="1200" dirty="0" smtClean="0">
                <a:solidFill>
                  <a:schemeClr val="tx1"/>
                </a:solidFill>
                <a:latin typeface="+mn-lt"/>
                <a:ea typeface="+mn-ea"/>
                <a:cs typeface="+mn-cs"/>
              </a:rPr>
              <a:t>, which </a:t>
            </a:r>
            <a:r>
              <a:rPr lang="en-US" sz="1200" kern="1200" dirty="0" smtClean="0">
                <a:solidFill>
                  <a:schemeClr val="tx1"/>
                </a:solidFill>
                <a:latin typeface="+mn-lt"/>
                <a:ea typeface="+mn-ea"/>
                <a:cs typeface="+mn-cs"/>
              </a:rPr>
              <a:t>is an indispensable source of data for </a:t>
            </a:r>
            <a:r>
              <a:rPr lang="en-US" sz="1200" kern="1200" dirty="0" smtClean="0">
                <a:solidFill>
                  <a:schemeClr val="tx1"/>
                </a:solidFill>
                <a:latin typeface="+mn-lt"/>
                <a:ea typeface="+mn-ea"/>
                <a:cs typeface="+mn-cs"/>
              </a:rPr>
              <a:t>game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developers.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Normally, beta testers are volunteers who </a:t>
            </a:r>
            <a:r>
              <a:rPr lang="en-US" sz="1200" kern="1200" dirty="0" smtClean="0">
                <a:solidFill>
                  <a:schemeClr val="tx1"/>
                </a:solidFill>
                <a:latin typeface="+mn-lt"/>
                <a:ea typeface="+mn-ea"/>
                <a:cs typeface="+mn-cs"/>
              </a:rPr>
              <a:t>plays </a:t>
            </a:r>
            <a:r>
              <a:rPr lang="en-US" sz="1200" kern="1200" dirty="0" smtClean="0">
                <a:solidFill>
                  <a:schemeClr val="tx1"/>
                </a:solidFill>
                <a:latin typeface="+mn-lt"/>
                <a:ea typeface="+mn-ea"/>
                <a:cs typeface="+mn-cs"/>
              </a:rPr>
              <a:t>the game in an early, pre-release, build of the game where they can provide information about technical issues and </a:t>
            </a:r>
            <a:r>
              <a:rPr lang="en-US" sz="1200" kern="1200" dirty="0" smtClean="0">
                <a:solidFill>
                  <a:schemeClr val="tx1"/>
                </a:solidFill>
                <a:latin typeface="+mn-lt"/>
                <a:ea typeface="+mn-ea"/>
                <a:cs typeface="+mn-cs"/>
              </a:rPr>
              <a:t>feedback </a:t>
            </a:r>
            <a:r>
              <a:rPr lang="en-US" sz="1200" kern="1200" dirty="0" smtClean="0">
                <a:solidFill>
                  <a:schemeClr val="tx1"/>
                </a:solidFill>
                <a:latin typeface="+mn-lt"/>
                <a:ea typeface="+mn-ea"/>
                <a:cs typeface="+mn-cs"/>
              </a:rPr>
              <a:t>about the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mechanics. </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However,</a:t>
            </a:r>
            <a:r>
              <a:rPr lang="en-US" sz="1200" kern="1200" baseline="0" dirty="0" smtClean="0">
                <a:solidFill>
                  <a:schemeClr val="tx1"/>
                </a:solidFill>
                <a:latin typeface="+mn-lt"/>
                <a:ea typeface="+mn-ea"/>
                <a:cs typeface="+mn-cs"/>
              </a:rPr>
              <a:t> the feedback contains only the issues that the beta tester could notice while playing. Some problems can be deeper and not easily perceptible or generates subtle effects in the game dynamics that escapes the tester’s perception.</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Furthermore, </a:t>
            </a:r>
            <a:r>
              <a:rPr lang="en-US" sz="1200" kern="1200" dirty="0" smtClean="0">
                <a:solidFill>
                  <a:schemeClr val="tx1"/>
                </a:solidFill>
                <a:latin typeface="+mn-lt"/>
                <a:ea typeface="+mn-ea"/>
                <a:cs typeface="+mn-cs"/>
              </a:rPr>
              <a:t>developers have little control over the beta testers’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experience or the </a:t>
            </a:r>
            <a:r>
              <a:rPr lang="en-US" sz="1200" kern="1200" dirty="0" smtClean="0">
                <a:solidFill>
                  <a:schemeClr val="tx1"/>
                </a:solidFill>
                <a:latin typeface="+mn-lt"/>
                <a:ea typeface="+mn-ea"/>
                <a:cs typeface="+mn-cs"/>
              </a:rPr>
              <a:t>environment and rely</a:t>
            </a:r>
            <a:r>
              <a:rPr lang="en-US" sz="1200" kern="1200" baseline="0" dirty="0" smtClean="0">
                <a:solidFill>
                  <a:schemeClr val="tx1"/>
                </a:solidFill>
                <a:latin typeface="+mn-lt"/>
                <a:ea typeface="+mn-ea"/>
                <a:cs typeface="+mn-cs"/>
              </a:rPr>
              <a:t> heavily on how the issue was reported</a:t>
            </a:r>
            <a:r>
              <a:rPr lang="en-US"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Now I will show by example how the information</a:t>
            </a:r>
            <a:r>
              <a:rPr lang="en-US" baseline="0" noProof="0" dirty="0" smtClean="0"/>
              <a:t> is gathered and stored for the provenance graph.</a:t>
            </a:r>
          </a:p>
          <a:p>
            <a:r>
              <a:rPr lang="en-US" baseline="0" noProof="0" dirty="0" smtClean="0"/>
              <a:t>Imagine a combat between two characters: A mage and an </a:t>
            </a:r>
            <a:r>
              <a:rPr lang="en-US" baseline="0" noProof="0" dirty="0" err="1" smtClean="0"/>
              <a:t>Orc</a:t>
            </a:r>
            <a:endParaRPr lang="en-US" baseline="0" noProof="0" dirty="0" smtClean="0"/>
          </a:p>
          <a:p>
            <a:r>
              <a:rPr lang="en-US" baseline="0" noProof="0" dirty="0" smtClean="0"/>
              <a:t>Each character has a list of actions, which contains all actions executed by him</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Starting the combat, the mage cast a spell</a:t>
            </a:r>
            <a:r>
              <a:rPr lang="en-US" baseline="0" noProof="0" dirty="0" smtClean="0"/>
              <a:t> named Lightning Bolt, which damages the </a:t>
            </a:r>
            <a:r>
              <a:rPr lang="en-US" baseline="0" noProof="0" dirty="0" err="1" smtClean="0"/>
              <a:t>orc</a:t>
            </a:r>
            <a:r>
              <a:rPr lang="en-US" baseline="0" noProof="0" dirty="0" smtClean="0"/>
              <a:t>.</a:t>
            </a:r>
          </a:p>
          <a:p>
            <a:r>
              <a:rPr lang="en-US" baseline="0" noProof="0" dirty="0" smtClean="0"/>
              <a:t>First we add the action in the Mage’s action list, then we check for influences.</a:t>
            </a:r>
          </a:p>
          <a:p>
            <a:r>
              <a:rPr lang="en-US" baseline="0" noProof="0" dirty="0" smtClean="0"/>
              <a:t>Since the spell caused damage, we need to store the relationship between the source and the target plus the effect, which is the spell, the </a:t>
            </a:r>
            <a:r>
              <a:rPr lang="en-US" baseline="0" noProof="0" dirty="0" err="1" smtClean="0"/>
              <a:t>orc</a:t>
            </a:r>
            <a:r>
              <a:rPr lang="en-US" baseline="0" noProof="0" dirty="0" smtClean="0"/>
              <a:t> and the damage value.</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next</a:t>
            </a:r>
            <a:r>
              <a:rPr lang="en-US" baseline="0" noProof="0" dirty="0" smtClean="0"/>
              <a:t> turn the </a:t>
            </a:r>
            <a:r>
              <a:rPr lang="en-US" baseline="0" noProof="0" dirty="0" err="1" smtClean="0"/>
              <a:t>orc</a:t>
            </a:r>
            <a:r>
              <a:rPr lang="en-US" baseline="0" noProof="0" dirty="0" smtClean="0"/>
              <a:t> attacks the mage and score a hit, damaging him.</a:t>
            </a:r>
          </a:p>
          <a:p>
            <a:r>
              <a:rPr lang="en-US" baseline="0" noProof="0" dirty="0" smtClean="0"/>
              <a:t>Similarly to the previous case, we store the action, the relationship between the action and the agent that suffered damage, and the value.</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Next turn the mage cast</a:t>
            </a:r>
            <a:r>
              <a:rPr lang="en-US" baseline="0" noProof="0" dirty="0" smtClean="0"/>
              <a:t> a spell to heal his wounds</a:t>
            </a:r>
            <a:endParaRPr lang="en-US" noProof="0" dirty="0" smtClean="0"/>
          </a:p>
          <a:p>
            <a:pPr algn="ctr"/>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a:t>
            </a:r>
            <a:r>
              <a:rPr lang="en-US" noProof="0" dirty="0" err="1" smtClean="0"/>
              <a:t>orc</a:t>
            </a:r>
            <a:r>
              <a:rPr lang="en-US" noProof="0" dirty="0" smtClean="0"/>
              <a:t> attacks, but miss</a:t>
            </a:r>
            <a:r>
              <a:rPr lang="en-US" baseline="0" noProof="0" dirty="0" smtClean="0"/>
              <a:t> the mage. So we only need to store the action, since it did not generate any influence.</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mage cast a spell named </a:t>
            </a:r>
            <a:r>
              <a:rPr lang="en-US" noProof="0" dirty="0" err="1" smtClean="0"/>
              <a:t>Stoneskin</a:t>
            </a:r>
            <a:r>
              <a:rPr lang="en-US" noProof="0" dirty="0" smtClean="0"/>
              <a:t>, which decreases damage taken</a:t>
            </a:r>
            <a:r>
              <a:rPr lang="en-US" baseline="0" noProof="0" dirty="0" smtClean="0"/>
              <a:t>. Due to the nature of the spell, which affects future attacks, we need to save this possible influence for future actions.</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On</a:t>
            </a:r>
            <a:r>
              <a:rPr lang="en-US" baseline="0" noProof="0" dirty="0" smtClean="0"/>
              <a:t> the last turn, the </a:t>
            </a:r>
            <a:r>
              <a:rPr lang="en-US" baseline="0" noProof="0" dirty="0" err="1" smtClean="0"/>
              <a:t>orc</a:t>
            </a:r>
            <a:r>
              <a:rPr lang="en-US" baseline="0" noProof="0" dirty="0" smtClean="0"/>
              <a:t> attack and hit the mage. So we store the action, the damage dealt and the influence from the previously casted spell </a:t>
            </a:r>
            <a:r>
              <a:rPr lang="en-US" baseline="0" noProof="0" dirty="0" err="1" smtClean="0"/>
              <a:t>stoneskin</a:t>
            </a:r>
            <a:r>
              <a:rPr lang="en-US" baseline="0" noProof="0" dirty="0" smtClean="0"/>
              <a:t> had on the attack.</a:t>
            </a:r>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provenance visualization is done through a provenance graph, which is a visual representation of the game</a:t>
            </a:r>
            <a:r>
              <a:rPr lang="en-US" sz="1200" kern="1200" baseline="0" dirty="0" smtClean="0">
                <a:solidFill>
                  <a:schemeClr val="tx1"/>
                </a:solidFill>
                <a:latin typeface="+mn-lt"/>
                <a:ea typeface="+mn-ea"/>
                <a:cs typeface="+mn-cs"/>
              </a:rPr>
              <a:t> provenance.</a:t>
            </a:r>
          </a:p>
          <a:p>
            <a:r>
              <a:rPr lang="en-US" sz="1200" kern="1200" baseline="0" dirty="0" smtClean="0">
                <a:solidFill>
                  <a:schemeClr val="tx1"/>
                </a:solidFill>
                <a:latin typeface="+mn-lt"/>
                <a:ea typeface="+mn-ea"/>
                <a:cs typeface="+mn-cs"/>
              </a:rPr>
              <a:t>To assist the graph analysis, we adopted a series of features to distinguish information. Starting with the vertices, we use different shapes to represent different types: Circles for Entities, Octagons for Agents, and Squares for Activities.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relationships between</a:t>
            </a:r>
            <a:r>
              <a:rPr lang="en-US" baseline="0" noProof="0" dirty="0" smtClean="0"/>
              <a:t> vertices, which is represented by the graph’s edges, can also be distinguished by thickness and color. </a:t>
            </a:r>
          </a:p>
          <a:p>
            <a:endParaRPr lang="en-US" baseline="0" noProof="0" dirty="0" smtClean="0"/>
          </a:p>
          <a:p>
            <a:r>
              <a:rPr lang="en-US" strike="sngStrike" baseline="0" noProof="0" dirty="0" smtClean="0">
                <a:solidFill>
                  <a:schemeClr val="tx1"/>
                </a:solidFill>
              </a:rPr>
              <a:t>Green edges represent good influences while red represents bad ones. The thickness is used to determine how much it influenced.</a:t>
            </a:r>
            <a:endParaRPr lang="en-US" strike="sngStrike" noProof="0" dirty="0">
              <a:solidFill>
                <a:schemeClr val="tx1"/>
              </a:solidFill>
            </a:endParaRPr>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Another feature is the collapse, which allows to omit information</a:t>
            </a:r>
            <a:r>
              <a:rPr lang="en-US" baseline="0" noProof="0" dirty="0" smtClean="0"/>
              <a:t> or reduce the graph’s granularity.</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noProof="0" dirty="0" smtClean="0">
                <a:latin typeface="Times New Roman" pitchFamily="18" charset="0"/>
              </a:rPr>
              <a:t>No entanto, outras áreas utilizam um outro método de analise, permitindo saber com mais detalhes as transformações ou alterações sofridas pelas entidades envolvidas.</a:t>
            </a:r>
            <a:r>
              <a:rPr lang="pt-BR" baseline="0" noProof="0" dirty="0" smtClean="0">
                <a:latin typeface="Times New Roman" pitchFamily="18" charset="0"/>
              </a:rPr>
              <a:t> Esse método é</a:t>
            </a:r>
            <a:r>
              <a:rPr lang="pt-BR" noProof="0" dirty="0" smtClean="0">
                <a:latin typeface="Times New Roman" pitchFamily="18" charset="0"/>
              </a:rPr>
              <a:t> baseado em Proveniência.</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Lastly,</a:t>
            </a:r>
            <a:r>
              <a:rPr lang="en-US" baseline="0" noProof="0" dirty="0" smtClean="0"/>
              <a:t> </a:t>
            </a:r>
            <a:r>
              <a:rPr lang="en-US" noProof="0" dirty="0" smtClean="0"/>
              <a:t>different display modes that alters</a:t>
            </a:r>
            <a:r>
              <a:rPr lang="en-US" baseline="0" noProof="0" dirty="0" smtClean="0"/>
              <a:t> the vertices color for easier identification of special cases or situations. Such mode can be used to evaluate a certain type of value, like Hit Points, or to quickly identify certain types of actions.</a:t>
            </a:r>
          </a:p>
          <a:p>
            <a:endParaRPr lang="en-US" baseline="0" noProof="0" dirty="0" smtClean="0"/>
          </a:p>
          <a:p>
            <a:r>
              <a:rPr lang="en-US" strike="sngStrike" baseline="0" noProof="0" dirty="0" smtClean="0"/>
              <a:t>For value analysis we adopted a 3 color scheme: Green for high or good values, yellow for moderate and red for low or bad values.</a:t>
            </a:r>
            <a:endParaRPr lang="en-US" strike="sngStrike"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We instantiated the conceptual framework and provenance visualization in a serious game named SDM, which was developed</a:t>
            </a:r>
            <a:r>
              <a:rPr lang="en-US" baseline="0" noProof="0" dirty="0" smtClean="0"/>
              <a:t> by us.</a:t>
            </a:r>
          </a:p>
          <a:p>
            <a:r>
              <a:rPr lang="en-US" baseline="0" noProof="0" dirty="0" smtClean="0"/>
              <a:t>SDM is a game focused on teaching Software Engineering techniques where the player control a development staff to produce software. Actions made by the player can generate influences in other actions, affecting tasks performed by his employees.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is the mapping of</a:t>
            </a:r>
            <a:r>
              <a:rPr lang="en-US" baseline="0" noProof="0" dirty="0" smtClean="0"/>
              <a:t> SDM components to the Game in Provenance framework</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method used</a:t>
            </a:r>
            <a:r>
              <a:rPr lang="en-US" baseline="0" noProof="0" dirty="0" smtClean="0"/>
              <a:t> to gather information was based on Decision Trees, where the leaf nodes is where the action is executed, while the information gathered is from the path between the leaf and the root of the tree, including the factors that influenced the action.</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is an example of visualization</a:t>
            </a:r>
            <a:r>
              <a:rPr lang="en-US" baseline="0" noProof="0" dirty="0" smtClean="0"/>
              <a:t> for the influences in the player’s financial status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is the same example</a:t>
            </a:r>
            <a:r>
              <a:rPr lang="en-US" baseline="0" noProof="0" dirty="0" smtClean="0"/>
              <a:t> but collapsing each agent’s activities into one for easier numerical analysis due to the vertex and edge collapses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Visualization</a:t>
            </a:r>
            <a:endParaRPr lang="pt-BR" dirty="0" smtClean="0"/>
          </a:p>
          <a:p>
            <a:r>
              <a:rPr lang="pt-BR" dirty="0" smtClean="0"/>
              <a:t>Falar que esse grafo é referente a sessão de jogo utilizada no experimento,</a:t>
            </a:r>
            <a:r>
              <a:rPr lang="pt-BR" baseline="0" dirty="0" smtClean="0"/>
              <a:t> e quem jogou foi o autor.</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Agent</a:t>
            </a:r>
            <a:r>
              <a:rPr lang="pt-BR" dirty="0" smtClean="0"/>
              <a:t> </a:t>
            </a:r>
            <a:r>
              <a:rPr lang="pt-BR" dirty="0" err="1" smtClean="0"/>
              <a:t>Collapse</a:t>
            </a:r>
            <a:r>
              <a:rPr lang="pt-BR" dirty="0" smtClean="0"/>
              <a:t>: </a:t>
            </a:r>
            <a:r>
              <a:rPr lang="pt-BR" dirty="0" err="1" smtClean="0"/>
              <a:t>Agent’s</a:t>
            </a:r>
            <a:r>
              <a:rPr lang="pt-BR" dirty="0" smtClean="0"/>
              <a:t> </a:t>
            </a:r>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Granularity</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its definition, Provenance refers to the documented history of an art object or the documentation of processes in a digital object’s life cycle</a:t>
            </a:r>
          </a:p>
          <a:p>
            <a:endParaRPr lang="en-US" dirty="0" smtClean="0"/>
          </a:p>
          <a:p>
            <a:r>
              <a:rPr lang="en-US" dirty="0" smtClean="0"/>
              <a:t>It</a:t>
            </a:r>
            <a:r>
              <a:rPr lang="en-US" baseline="0" dirty="0" smtClean="0"/>
              <a:t> uses a provenance graph to display the provenance information, which is a directed graph representing the causality relationships between the entities involved.</a:t>
            </a:r>
          </a:p>
          <a:p>
            <a:endParaRPr lang="en-US" baseline="0" dirty="0" smtClean="0"/>
          </a:p>
          <a:p>
            <a:r>
              <a:rPr lang="en-US" baseline="0" dirty="0" smtClean="0"/>
              <a:t>Currently there are two provenance models: the Open Provenance Model and PROV. This work is based on the PROV notation.</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Vertex</a:t>
            </a:r>
            <a:r>
              <a:rPr lang="pt-BR" dirty="0" smtClean="0"/>
              <a:t> </a:t>
            </a:r>
            <a:r>
              <a:rPr lang="pt-BR" dirty="0" err="1" smtClean="0"/>
              <a:t>types</a:t>
            </a:r>
            <a:r>
              <a:rPr lang="pt-BR" dirty="0" smtClean="0"/>
              <a:t>/</a:t>
            </a:r>
            <a:r>
              <a:rPr lang="pt-BR" dirty="0" err="1" smtClean="0"/>
              <a:t>color</a:t>
            </a:r>
            <a:endParaRPr lang="pt-BR" dirty="0" smtClean="0"/>
          </a:p>
          <a:p>
            <a:endParaRPr lang="pt-BR" dirty="0" smtClean="0"/>
          </a:p>
          <a:p>
            <a:r>
              <a:rPr lang="pt-BR" dirty="0" smtClean="0"/>
              <a:t>Verde: Promovido</a:t>
            </a:r>
          </a:p>
          <a:p>
            <a:r>
              <a:rPr lang="pt-BR" dirty="0" smtClean="0"/>
              <a:t>Marrom: Pediu</a:t>
            </a:r>
            <a:r>
              <a:rPr lang="pt-BR" baseline="0" dirty="0" smtClean="0"/>
              <a:t> </a:t>
            </a:r>
            <a:r>
              <a:rPr lang="pt-BR" baseline="0" dirty="0" err="1" smtClean="0"/>
              <a:t>Demissao</a:t>
            </a:r>
            <a:endParaRPr lang="pt-BR" baseline="0" dirty="0" smtClean="0"/>
          </a:p>
          <a:p>
            <a:r>
              <a:rPr lang="pt-BR" baseline="0" dirty="0" smtClean="0"/>
              <a:t>Vermelho: Ocioso</a:t>
            </a:r>
          </a:p>
          <a:p>
            <a:r>
              <a:rPr lang="pt-BR" baseline="0" dirty="0" smtClean="0"/>
              <a:t>Roxo: Treinamento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Vertex</a:t>
            </a:r>
            <a:r>
              <a:rPr lang="pt-BR" dirty="0" smtClean="0"/>
              <a:t> </a:t>
            </a:r>
            <a:r>
              <a:rPr lang="pt-BR" dirty="0" err="1" smtClean="0"/>
              <a:t>attribute</a:t>
            </a:r>
            <a:r>
              <a:rPr lang="pt-BR" dirty="0" smtClean="0"/>
              <a:t> display: </a:t>
            </a:r>
            <a:r>
              <a:rPr lang="pt-BR" dirty="0" err="1" smtClean="0"/>
              <a:t>Credits</a:t>
            </a:r>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goal of this paper is to improve the game designer’s understanding of the game </a:t>
            </a:r>
            <a:r>
              <a:rPr lang="en-US" sz="1200" u="sng" kern="1200" dirty="0" smtClean="0">
                <a:solidFill>
                  <a:schemeClr val="tx1"/>
                </a:solidFill>
                <a:latin typeface="+mn-lt"/>
                <a:ea typeface="+mn-ea"/>
                <a:cs typeface="+mn-cs"/>
              </a:rPr>
              <a:t>flux</a:t>
            </a:r>
            <a:r>
              <a:rPr lang="en-US" sz="1200" u="none" kern="1200" baseline="0" dirty="0" smtClean="0">
                <a:solidFill>
                  <a:schemeClr val="tx1"/>
                </a:solidFill>
                <a:latin typeface="+mn-lt"/>
                <a:ea typeface="+mn-ea"/>
                <a:cs typeface="+mn-cs"/>
              </a:rPr>
              <a:t> by</a:t>
            </a:r>
            <a:r>
              <a:rPr lang="en-US" sz="1200" kern="1200" dirty="0" smtClean="0">
                <a:solidFill>
                  <a:schemeClr val="tx1"/>
                </a:solidFill>
                <a:latin typeface="+mn-lt"/>
                <a:ea typeface="+mn-ea"/>
                <a:cs typeface="+mn-cs"/>
              </a:rPr>
              <a:t> providing insights on how the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progressed and influences in the outcome.</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In a previous work, we presented a</a:t>
            </a:r>
            <a:r>
              <a:rPr lang="en-US" baseline="0" noProof="0" dirty="0" smtClean="0"/>
              <a:t> conceptual framework called Provenance in Games, which maps elements from the provenance domain to games domain and also allows for gathering provenance information from a game session</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is the mapping</a:t>
            </a:r>
            <a:r>
              <a:rPr lang="en-US" sz="1200" kern="1200" baseline="0" dirty="0" smtClean="0">
                <a:solidFill>
                  <a:schemeClr val="tx1"/>
                </a:solidFill>
                <a:latin typeface="+mn-lt"/>
                <a:ea typeface="+mn-ea"/>
                <a:cs typeface="+mn-cs"/>
              </a:rPr>
              <a:t> from provenance to games.</a:t>
            </a:r>
          </a:p>
          <a:p>
            <a:r>
              <a:rPr lang="en-US" sz="1200" kern="1200" baseline="0" dirty="0" smtClean="0">
                <a:solidFill>
                  <a:schemeClr val="tx1"/>
                </a:solidFill>
                <a:latin typeface="+mn-lt"/>
                <a:ea typeface="+mn-ea"/>
                <a:cs typeface="+mn-cs"/>
              </a:rPr>
              <a:t>Entities were mapped to inanimate game objects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Activities</a:t>
            </a:r>
            <a:r>
              <a:rPr lang="en-US" baseline="0" noProof="0" dirty="0" smtClean="0"/>
              <a:t> to actions and events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And agents to game characters like NPCs</a:t>
            </a:r>
            <a:r>
              <a:rPr lang="en-US" baseline="0" noProof="0" dirty="0" smtClean="0"/>
              <a:t> and Players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class</a:t>
            </a:r>
            <a:r>
              <a:rPr lang="en-US" baseline="0" noProof="0" dirty="0" smtClean="0"/>
              <a:t> diagram shows this mapping from our previous work, illustrating some important information to be extracted for each entity type</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smtClean="0"/>
              <a:t>Click to edit Master title style</a:t>
            </a:r>
            <a:endParaRPr lang="pt-BR" noProof="0"/>
          </a:p>
        </p:txBody>
      </p:sp>
      <p:sp>
        <p:nvSpPr>
          <p:cNvPr id="3" name="Espaço Reservado para Conteúdo 2"/>
          <p:cNvSpPr>
            <a:spLocks noGrp="1"/>
          </p:cNvSpPr>
          <p:nvPr>
            <p:ph idx="1"/>
          </p:nvPr>
        </p:nvSpPr>
        <p:spPr/>
        <p:txBody>
          <a:bodyPr/>
          <a:lstStyle/>
          <a:p>
            <a:pPr lvl="0"/>
            <a:r>
              <a:rPr lang="pt-BR" noProof="0" smtClean="0"/>
              <a:t>Click to edit Master text styles</a:t>
            </a:r>
          </a:p>
          <a:p>
            <a:pPr lvl="1"/>
            <a:r>
              <a:rPr lang="pt-BR" noProof="0" smtClean="0"/>
              <a:t>Second level</a:t>
            </a:r>
          </a:p>
          <a:p>
            <a:pPr lvl="2"/>
            <a:r>
              <a:rPr lang="pt-BR" noProof="0" smtClean="0"/>
              <a:t>Third level</a:t>
            </a:r>
          </a:p>
          <a:p>
            <a:pPr lvl="3"/>
            <a:r>
              <a:rPr lang="pt-BR" noProof="0" smtClean="0"/>
              <a:t>Fourth level</a:t>
            </a:r>
          </a:p>
          <a:p>
            <a:pPr lvl="4"/>
            <a:r>
              <a:rPr lang="pt-BR" noProof="0" smtClean="0"/>
              <a:t>Fifth level</a:t>
            </a:r>
            <a:endParaRPr lang="pt-BR" noProof="0"/>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smtClean="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a:t>
            </a:r>
            <a:r>
              <a:rPr lang="en-US" dirty="0" smtClean="0"/>
              <a:t>to Games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1670918" y="1909947"/>
            <a:ext cx="5802164" cy="42622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err="1" smtClean="0"/>
              <a:t>Stoneskin</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33" idx="1"/>
            <a:endCxn id="24" idx="3"/>
          </p:cNvCxnSpPr>
          <p:nvPr/>
        </p:nvCxnSpPr>
        <p:spPr>
          <a:xfrm flipH="1">
            <a:off x="3276600" y="5676900"/>
            <a:ext cx="2743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0" name="TextBox 19"/>
          <p:cNvSpPr txBox="1"/>
          <p:nvPr/>
        </p:nvSpPr>
        <p:spPr>
          <a:xfrm>
            <a:off x="3657600" y="5486400"/>
            <a:ext cx="208948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Reduced 10 damage</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err="1" smtClean="0"/>
              <a:t>Stoneskin</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0198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34" name="Straight Connector 33"/>
          <p:cNvCxnSpPr>
            <a:endCxn id="33" idx="0"/>
          </p:cNvCxnSpPr>
          <p:nvPr/>
        </p:nvCxnSpPr>
        <p:spPr>
          <a:xfrm>
            <a:off x="6819900" y="4800600"/>
            <a:ext cx="0" cy="533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a:stCxn id="48" idx="1"/>
            <a:endCxn id="33" idx="1"/>
          </p:cNvCxnSpPr>
          <p:nvPr/>
        </p:nvCxnSpPr>
        <p:spPr>
          <a:xfrm>
            <a:off x="2971800" y="2278345"/>
            <a:ext cx="3048000" cy="3398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 name="TextBox 35"/>
          <p:cNvSpPr txBox="1"/>
          <p:nvPr/>
        </p:nvSpPr>
        <p:spPr>
          <a:xfrm>
            <a:off x="4800600" y="4419600"/>
            <a:ext cx="66877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- 8hp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pic>
        <p:nvPicPr>
          <p:cNvPr id="12"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pic>
        <p:nvPicPr>
          <p:cNvPr id="1027" name="Picture 3"/>
          <p:cNvPicPr>
            <a:picLocks noChangeAspect="1" noChangeArrowheads="1"/>
          </p:cNvPicPr>
          <p:nvPr/>
        </p:nvPicPr>
        <p:blipFill>
          <a:blip r:embed="rId3" cstate="print"/>
          <a:srcRect/>
          <a:stretch>
            <a:fillRect/>
          </a:stretch>
        </p:blipFill>
        <p:spPr bwMode="auto">
          <a:xfrm>
            <a:off x="2590800" y="1600200"/>
            <a:ext cx="2038095" cy="1324160"/>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Analysis Process</a:t>
            </a:r>
          </a:p>
          <a:p>
            <a:pPr lvl="1"/>
            <a:r>
              <a:rPr lang="en-US" dirty="0" smtClean="0"/>
              <a:t>Technical Issues</a:t>
            </a:r>
          </a:p>
          <a:p>
            <a:pPr lvl="1"/>
            <a:r>
              <a:rPr lang="en-US" dirty="0" err="1" smtClean="0"/>
              <a:t>Gameplay</a:t>
            </a:r>
            <a:r>
              <a:rPr lang="en-US" dirty="0" smtClean="0"/>
              <a:t> Mechanics</a:t>
            </a:r>
          </a:p>
          <a:p>
            <a:pPr lvl="1"/>
            <a:endParaRPr lang="en-US" dirty="0" smtClean="0"/>
          </a:p>
          <a:p>
            <a:r>
              <a:rPr lang="en-US" dirty="0" smtClean="0"/>
              <a:t>Beta Testing</a:t>
            </a:r>
          </a:p>
          <a:p>
            <a:pPr lvl="1"/>
            <a:r>
              <a:rPr lang="en-US" dirty="0" smtClean="0"/>
              <a:t>Indispensable </a:t>
            </a:r>
            <a:r>
              <a:rPr lang="en-US" dirty="0" smtClean="0"/>
              <a:t>Source of </a:t>
            </a:r>
            <a:r>
              <a:rPr lang="en-US" dirty="0" smtClean="0"/>
              <a:t>Data</a:t>
            </a:r>
            <a:endParaRPr lang="en-US" dirty="0" smtClean="0"/>
          </a:p>
          <a:p>
            <a:pPr lvl="1"/>
            <a:r>
              <a:rPr lang="en-US" dirty="0" smtClean="0"/>
              <a:t>Artisanal</a:t>
            </a:r>
            <a:endParaRPr lang="en-US" dirty="0" smtClean="0"/>
          </a:p>
          <a:p>
            <a:pPr lvl="1"/>
            <a:r>
              <a:rPr lang="en-US" dirty="0" smtClean="0"/>
              <a:t>Volunteers</a:t>
            </a:r>
          </a:p>
          <a:p>
            <a:pPr lvl="1"/>
            <a:r>
              <a:rPr lang="en-US" dirty="0" smtClean="0"/>
              <a:t>Superficial Analysis</a:t>
            </a:r>
            <a:endParaRPr lang="en-US" dirty="0" smtClean="0"/>
          </a:p>
          <a:p>
            <a:pPr lvl="1"/>
            <a:endParaRPr lang="en-US" dirty="0" smtClean="0"/>
          </a:p>
          <a:p>
            <a:pPr lvl="1"/>
            <a:endParaRPr lang="en-US" dirty="0" smtClean="0"/>
          </a:p>
          <a:p>
            <a:pPr lvl="1"/>
            <a:endParaRPr lang="en-US" dirty="0" smtClean="0"/>
          </a:p>
          <a:p>
            <a:endParaRPr lang="en-US" dirty="0" smtClean="0"/>
          </a:p>
        </p:txBody>
      </p:sp>
      <p:sp>
        <p:nvSpPr>
          <p:cNvPr id="2" name="Title 1"/>
          <p:cNvSpPr>
            <a:spLocks noGrp="1"/>
          </p:cNvSpPr>
          <p:nvPr>
            <p:ph type="title"/>
          </p:nvPr>
        </p:nvSpPr>
        <p:spPr/>
        <p:txBody>
          <a:bodyPr/>
          <a:lstStyle/>
          <a:p>
            <a:r>
              <a:rPr lang="en-US" dirty="0" smtClean="0"/>
              <a:t>Context</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pic>
        <p:nvPicPr>
          <p:cNvPr id="47106" name="Picture 2" descr="http://www.jkkennedytv.com/wp-content/uploads/the-momsalon-beta-test.png"/>
          <p:cNvPicPr>
            <a:picLocks noChangeAspect="1" noChangeArrowheads="1"/>
          </p:cNvPicPr>
          <p:nvPr/>
        </p:nvPicPr>
        <p:blipFill>
          <a:blip r:embed="rId3" cstate="print"/>
          <a:srcRect/>
          <a:stretch>
            <a:fillRect/>
          </a:stretch>
        </p:blipFill>
        <p:spPr bwMode="auto">
          <a:xfrm>
            <a:off x="5346192" y="4572000"/>
            <a:ext cx="3645408" cy="1898650"/>
          </a:xfrm>
          <a:prstGeom prst="rect">
            <a:avLst/>
          </a:prstGeom>
          <a:noFill/>
        </p:spPr>
      </p:pic>
      <p:pic>
        <p:nvPicPr>
          <p:cNvPr id="47108" name="Picture 4" descr="http://blog.fundinggates.com/wp-content/uploads/2012/10/quickbooks-beta-test.jpg"/>
          <p:cNvPicPr>
            <a:picLocks noChangeAspect="1" noChangeArrowheads="1"/>
          </p:cNvPicPr>
          <p:nvPr/>
        </p:nvPicPr>
        <p:blipFill>
          <a:blip r:embed="rId4" cstate="print"/>
          <a:srcRect/>
          <a:stretch>
            <a:fillRect/>
          </a:stretch>
        </p:blipFill>
        <p:spPr bwMode="auto">
          <a:xfrm>
            <a:off x="6324600" y="2100145"/>
            <a:ext cx="2057400" cy="209085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pic>
        <p:nvPicPr>
          <p:cNvPr id="1027" name="Picture 3"/>
          <p:cNvPicPr>
            <a:picLocks noChangeAspect="1" noChangeArrowheads="1"/>
          </p:cNvPicPr>
          <p:nvPr/>
        </p:nvPicPr>
        <p:blipFill>
          <a:blip r:embed="rId3"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pic>
        <p:nvPicPr>
          <p:cNvPr id="1027" name="Picture 3"/>
          <p:cNvPicPr>
            <a:picLocks noChangeAspect="1" noChangeArrowheads="1"/>
          </p:cNvPicPr>
          <p:nvPr/>
        </p:nvPicPr>
        <p:blipFill>
          <a:blip r:embed="rId3"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srcRect/>
          <a:stretch>
            <a:fillRect/>
          </a:stretch>
        </p:blipFill>
        <p:spPr bwMode="auto">
          <a:xfrm>
            <a:off x="1371600" y="1828800"/>
            <a:ext cx="304800" cy="1104900"/>
          </a:xfrm>
          <a:prstGeom prst="rect">
            <a:avLst/>
          </a:prstGeom>
          <a:noFill/>
          <a:ln w="9525">
            <a:noFill/>
            <a:miter lim="800000"/>
            <a:headEnd/>
            <a:tailEnd/>
          </a:ln>
        </p:spPr>
      </p:pic>
      <p:pic>
        <p:nvPicPr>
          <p:cNvPr id="7" name="Picture 5"/>
          <p:cNvPicPr>
            <a:picLocks noChangeAspect="1" noChangeArrowheads="1"/>
          </p:cNvPicPr>
          <p:nvPr/>
        </p:nvPicPr>
        <p:blipFill>
          <a:blip r:embed="rId6" cstate="print"/>
          <a:srcRect/>
          <a:stretch>
            <a:fillRect/>
          </a:stretch>
        </p:blipFill>
        <p:spPr bwMode="auto">
          <a:xfrm>
            <a:off x="1095375" y="3048000"/>
            <a:ext cx="6953250"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pic>
        <p:nvPicPr>
          <p:cNvPr id="7" name="Content Placeholder 6"/>
          <p:cNvPicPr>
            <a:picLocks noGrp="1" noChangeAspect="1"/>
          </p:cNvPicPr>
          <p:nvPr>
            <p:ph idx="1"/>
          </p:nvPr>
        </p:nvPicPr>
        <p:blipFill>
          <a:blip r:embed="rId3" cstate="print">
            <a:lum bright="6000" contrast="19000"/>
          </a:blip>
          <a:stretch>
            <a:fillRect/>
          </a:stretch>
        </p:blipFill>
        <p:spPr bwMode="auto">
          <a:xfrm>
            <a:off x="1424902" y="1676400"/>
            <a:ext cx="6294196" cy="4762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7" name="Picture 6"/>
          <p:cNvPicPr>
            <a:picLocks noChangeAspect="1"/>
          </p:cNvPicPr>
          <p:nvPr/>
        </p:nvPicPr>
        <p:blipFill>
          <a:blip r:embed="rId3" cstate="print"/>
          <a:stretch>
            <a:fillRect/>
          </a:stretch>
        </p:blipFill>
        <p:spPr bwMode="auto">
          <a:xfrm>
            <a:off x="976476" y="1952809"/>
            <a:ext cx="7191048" cy="4053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52228" name="Picture 4"/>
          <p:cNvPicPr>
            <a:picLocks noChangeAspect="1" noChangeArrowheads="1"/>
          </p:cNvPicPr>
          <p:nvPr/>
        </p:nvPicPr>
        <p:blipFill>
          <a:blip r:embed="rId3" cstate="print"/>
          <a:srcRect/>
          <a:stretch>
            <a:fillRect/>
          </a:stretch>
        </p:blipFill>
        <p:spPr bwMode="auto">
          <a:xfrm>
            <a:off x="2438400" y="1447800"/>
            <a:ext cx="2362200" cy="1854646"/>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4800600" y="1295400"/>
            <a:ext cx="4343400" cy="5074262"/>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0" y="3136994"/>
            <a:ext cx="1905000" cy="3273331"/>
          </a:xfrm>
          <a:prstGeom prst="rect">
            <a:avLst/>
          </a:prstGeom>
          <a:noFill/>
          <a:ln w="9525">
            <a:noFill/>
            <a:miter lim="800000"/>
            <a:headEnd/>
            <a:tailEnd/>
          </a:ln>
        </p:spPr>
      </p:pic>
      <p:pic>
        <p:nvPicPr>
          <p:cNvPr id="52227" name="Picture 3"/>
          <p:cNvPicPr>
            <a:picLocks noChangeAspect="1" noChangeArrowheads="1"/>
          </p:cNvPicPr>
          <p:nvPr/>
        </p:nvPicPr>
        <p:blipFill>
          <a:blip r:embed="rId6" cstate="print"/>
          <a:srcRect/>
          <a:stretch>
            <a:fillRect/>
          </a:stretch>
        </p:blipFill>
        <p:spPr bwMode="auto">
          <a:xfrm>
            <a:off x="2438400" y="4191000"/>
            <a:ext cx="2507915" cy="1981200"/>
          </a:xfrm>
          <a:prstGeom prst="rect">
            <a:avLst/>
          </a:prstGeom>
          <a:noFill/>
          <a:ln w="9525">
            <a:noFill/>
            <a:miter lim="800000"/>
            <a:headEnd/>
            <a:tailEnd/>
          </a:ln>
        </p:spPr>
      </p:pic>
      <p:pic>
        <p:nvPicPr>
          <p:cNvPr id="52226" name="Picture 2"/>
          <p:cNvPicPr>
            <a:picLocks noChangeAspect="1" noChangeArrowheads="1"/>
          </p:cNvPicPr>
          <p:nvPr/>
        </p:nvPicPr>
        <p:blipFill>
          <a:blip r:embed="rId7" cstate="print"/>
          <a:srcRect/>
          <a:stretch>
            <a:fillRect/>
          </a:stretch>
        </p:blipFill>
        <p:spPr bwMode="auto">
          <a:xfrm>
            <a:off x="228600" y="1295400"/>
            <a:ext cx="2209800" cy="1635766"/>
          </a:xfrm>
          <a:prstGeom prst="rect">
            <a:avLst/>
          </a:prstGeom>
          <a:noFill/>
          <a:ln w="9525">
            <a:noFill/>
            <a:miter lim="800000"/>
            <a:headEnd/>
            <a:tailEnd/>
          </a:ln>
        </p:spPr>
      </p:pic>
      <p:pic>
        <p:nvPicPr>
          <p:cNvPr id="52231" name="Picture 7"/>
          <p:cNvPicPr>
            <a:picLocks noChangeAspect="1" noChangeArrowheads="1"/>
          </p:cNvPicPr>
          <p:nvPr/>
        </p:nvPicPr>
        <p:blipFill>
          <a:blip r:embed="rId8" cstate="print"/>
          <a:srcRect/>
          <a:stretch>
            <a:fillRect/>
          </a:stretch>
        </p:blipFill>
        <p:spPr bwMode="auto">
          <a:xfrm>
            <a:off x="3429000" y="3505200"/>
            <a:ext cx="1454726" cy="500062"/>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pic>
        <p:nvPicPr>
          <p:cNvPr id="8" name="Picture 7"/>
          <p:cNvPicPr>
            <a:picLocks noChangeAspect="1"/>
          </p:cNvPicPr>
          <p:nvPr/>
        </p:nvPicPr>
        <p:blipFill>
          <a:blip r:embed="rId3" cstate="print"/>
          <a:stretch>
            <a:fillRect/>
          </a:stretch>
        </p:blipFill>
        <p:spPr bwMode="auto">
          <a:xfrm>
            <a:off x="65836" y="2355374"/>
            <a:ext cx="9012328" cy="3359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pic>
        <p:nvPicPr>
          <p:cNvPr id="7" name="Picture 6"/>
          <p:cNvPicPr>
            <a:picLocks noChangeAspect="1"/>
          </p:cNvPicPr>
          <p:nvPr/>
        </p:nvPicPr>
        <p:blipFill>
          <a:blip r:embed="rId3" cstate="print"/>
          <a:stretch>
            <a:fillRect/>
          </a:stretch>
        </p:blipFill>
        <p:spPr bwMode="auto">
          <a:xfrm rot="5400000">
            <a:off x="-1238939" y="2839138"/>
            <a:ext cx="5104898" cy="216982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Conclusion</a:t>
            </a:r>
            <a:endParaRPr lang="pt-BR" dirty="0"/>
          </a:p>
        </p:txBody>
      </p:sp>
      <p:sp>
        <p:nvSpPr>
          <p:cNvPr id="3" name="Content Placeholder 2"/>
          <p:cNvSpPr>
            <a:spLocks noGrp="1"/>
          </p:cNvSpPr>
          <p:nvPr>
            <p:ph idx="1"/>
          </p:nvPr>
        </p:nvSpPr>
        <p:spPr/>
        <p:txBody>
          <a:bodyPr>
            <a:normAutofit/>
          </a:bodyPr>
          <a:lstStyle/>
          <a:p>
            <a:r>
              <a:rPr lang="en-US" dirty="0" smtClean="0"/>
              <a:t>Contributions</a:t>
            </a:r>
          </a:p>
          <a:p>
            <a:pPr lvl="1"/>
            <a:r>
              <a:rPr lang="en-US" dirty="0" smtClean="0"/>
              <a:t>Rich Data Extraction</a:t>
            </a:r>
          </a:p>
          <a:p>
            <a:pPr lvl="2"/>
            <a:r>
              <a:rPr lang="en-US" dirty="0" smtClean="0"/>
              <a:t>Broader Range </a:t>
            </a:r>
            <a:r>
              <a:rPr lang="en-US" dirty="0" smtClean="0"/>
              <a:t>of </a:t>
            </a:r>
            <a:r>
              <a:rPr lang="en-US" dirty="0" smtClean="0"/>
              <a:t>Analysis</a:t>
            </a:r>
            <a:endParaRPr lang="en-US" dirty="0" smtClean="0"/>
          </a:p>
          <a:p>
            <a:pPr lvl="1"/>
            <a:r>
              <a:rPr lang="en-US" dirty="0" smtClean="0"/>
              <a:t>Cause-and-Effect Relationships</a:t>
            </a:r>
          </a:p>
          <a:p>
            <a:pPr lvl="1"/>
            <a:r>
              <a:rPr lang="en-US" dirty="0" smtClean="0"/>
              <a:t>Game Provenance Visualization</a:t>
            </a:r>
            <a:endParaRPr lang="en-US" dirty="0" smtClean="0"/>
          </a:p>
          <a:p>
            <a:r>
              <a:rPr lang="en-US" dirty="0" smtClean="0"/>
              <a:t>Future Work</a:t>
            </a:r>
          </a:p>
          <a:p>
            <a:pPr lvl="1"/>
            <a:r>
              <a:rPr lang="en-US" dirty="0" smtClean="0"/>
              <a:t>Automatic Inferences</a:t>
            </a:r>
          </a:p>
          <a:p>
            <a:pPr lvl="1"/>
            <a:r>
              <a:rPr lang="en-US" dirty="0" smtClean="0"/>
              <a:t>Pattern Detection</a:t>
            </a:r>
          </a:p>
          <a:p>
            <a:pPr lvl="1"/>
            <a:r>
              <a:rPr lang="en-US" dirty="0" smtClean="0"/>
              <a:t>Graph Layouts</a:t>
            </a:r>
          </a:p>
          <a:p>
            <a:endParaRPr lang="en-US" dirty="0" smtClean="0"/>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pic>
        <p:nvPicPr>
          <p:cNvPr id="4100" name="Picture 4" descr="http://projetoseti.com.br/wp-content/uploads/2012/01/coaching11.jpg"/>
          <p:cNvPicPr>
            <a:picLocks noChangeAspect="1" noChangeArrowheads="1"/>
          </p:cNvPicPr>
          <p:nvPr/>
        </p:nvPicPr>
        <p:blipFill>
          <a:blip r:embed="rId2" cstate="print"/>
          <a:srcRect/>
          <a:stretch>
            <a:fillRect/>
          </a:stretch>
        </p:blipFill>
        <p:spPr bwMode="auto">
          <a:xfrm>
            <a:off x="5181600" y="4495800"/>
            <a:ext cx="2438400" cy="1941922"/>
          </a:xfrm>
          <a:prstGeom prst="rect">
            <a:avLst/>
          </a:prstGeom>
          <a:noFill/>
        </p:spPr>
      </p:pic>
      <p:pic>
        <p:nvPicPr>
          <p:cNvPr id="4102" name="Picture 6"/>
          <p:cNvPicPr>
            <a:picLocks noChangeAspect="1" noChangeArrowheads="1"/>
          </p:cNvPicPr>
          <p:nvPr/>
        </p:nvPicPr>
        <p:blipFill>
          <a:blip r:embed="rId3" cstate="print"/>
          <a:srcRect/>
          <a:stretch>
            <a:fillRect/>
          </a:stretch>
        </p:blipFill>
        <p:spPr bwMode="auto">
          <a:xfrm>
            <a:off x="6248400" y="1828800"/>
            <a:ext cx="2247900" cy="2600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pic>
        <p:nvPicPr>
          <p:cNvPr id="7" name="Picture 6"/>
          <p:cNvPicPr>
            <a:picLocks noChangeAspect="1"/>
          </p:cNvPicPr>
          <p:nvPr/>
        </p:nvPicPr>
        <p:blipFill>
          <a:blip r:embed="rId3" cstate="print"/>
          <a:stretch>
            <a:fillRect/>
          </a:stretch>
        </p:blipFill>
        <p:spPr bwMode="auto">
          <a:xfrm>
            <a:off x="956390" y="1434839"/>
            <a:ext cx="7231221" cy="50069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Cause-and-Effect</a:t>
            </a:r>
            <a:endParaRPr lang="en-US" dirty="0" smtClean="0"/>
          </a:p>
          <a:p>
            <a:pPr lvl="1"/>
            <a:r>
              <a:rPr lang="en-US" dirty="0" smtClean="0"/>
              <a:t>How to detect</a:t>
            </a:r>
            <a:r>
              <a:rPr lang="en-US" dirty="0" smtClean="0"/>
              <a:t>?</a:t>
            </a:r>
          </a:p>
          <a:p>
            <a:pPr lvl="1"/>
            <a:r>
              <a:rPr lang="en-US" dirty="0" smtClean="0"/>
              <a:t>How to extract?</a:t>
            </a:r>
          </a:p>
          <a:p>
            <a:pPr lvl="1"/>
            <a:r>
              <a:rPr lang="en-US" dirty="0" smtClean="0"/>
              <a:t>How to display?</a:t>
            </a:r>
            <a:endParaRPr lang="en-US" dirty="0" smtClean="0"/>
          </a:p>
          <a:p>
            <a:endParaRPr lang="en-US" dirty="0" smtClean="0"/>
          </a:p>
          <a:p>
            <a:r>
              <a:rPr lang="en-US" dirty="0" smtClean="0"/>
              <a:t>Archeology</a:t>
            </a:r>
            <a:r>
              <a:rPr lang="en-US" dirty="0" smtClean="0"/>
              <a:t>, Paleontology</a:t>
            </a:r>
          </a:p>
          <a:p>
            <a:pPr lvl="1"/>
            <a:r>
              <a:rPr lang="en-US" dirty="0" smtClean="0"/>
              <a:t>Provenance</a:t>
            </a:r>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pic>
        <p:nvPicPr>
          <p:cNvPr id="7" name="Picture 2" descr="http://www.sandrabaptist.com/wp-content/uploads/2013/04/Cause-Effect.jpg"/>
          <p:cNvPicPr>
            <a:picLocks noChangeAspect="1" noChangeArrowheads="1"/>
          </p:cNvPicPr>
          <p:nvPr/>
        </p:nvPicPr>
        <p:blipFill>
          <a:blip r:embed="rId3" cstate="print"/>
          <a:srcRect/>
          <a:stretch>
            <a:fillRect/>
          </a:stretch>
        </p:blipFill>
        <p:spPr bwMode="auto">
          <a:xfrm>
            <a:off x="4953000" y="2057400"/>
            <a:ext cx="4038600" cy="30289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pic>
        <p:nvPicPr>
          <p:cNvPr id="7" name="Picture 6"/>
          <p:cNvPicPr>
            <a:picLocks noChangeAspect="1"/>
          </p:cNvPicPr>
          <p:nvPr/>
        </p:nvPicPr>
        <p:blipFill>
          <a:blip r:embed="rId3" cstate="print"/>
          <a:stretch>
            <a:fillRect/>
          </a:stretch>
        </p:blipFill>
        <p:spPr bwMode="auto">
          <a:xfrm>
            <a:off x="129773" y="2222860"/>
            <a:ext cx="8884454" cy="37207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pic>
        <p:nvPicPr>
          <p:cNvPr id="8" name="Picture 7"/>
          <p:cNvPicPr>
            <a:picLocks noChangeAspect="1"/>
          </p:cNvPicPr>
          <p:nvPr/>
        </p:nvPicPr>
        <p:blipFill>
          <a:blip r:embed="rId3" cstate="print"/>
          <a:stretch>
            <a:fillRect/>
          </a:stretch>
        </p:blipFill>
        <p:spPr bwMode="auto">
          <a:xfrm>
            <a:off x="148163" y="2068327"/>
            <a:ext cx="8847675" cy="41800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pic>
        <p:nvPicPr>
          <p:cNvPr id="7" name="Picture 6"/>
          <p:cNvPicPr>
            <a:picLocks noChangeAspect="1"/>
          </p:cNvPicPr>
          <p:nvPr/>
        </p:nvPicPr>
        <p:blipFill>
          <a:blip r:embed="rId3" cstate="print"/>
          <a:stretch>
            <a:fillRect/>
          </a:stretch>
        </p:blipFill>
        <p:spPr bwMode="auto">
          <a:xfrm>
            <a:off x="160179" y="2213303"/>
            <a:ext cx="8823643" cy="372455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pic>
        <p:nvPicPr>
          <p:cNvPr id="8" name="Picture 7"/>
          <p:cNvPicPr>
            <a:picLocks noChangeAspect="1"/>
          </p:cNvPicPr>
          <p:nvPr/>
        </p:nvPicPr>
        <p:blipFill>
          <a:blip r:embed="rId3" cstate="print"/>
          <a:stretch>
            <a:fillRect/>
          </a:stretch>
        </p:blipFill>
        <p:spPr bwMode="auto">
          <a:xfrm>
            <a:off x="119592" y="2193613"/>
            <a:ext cx="8904817" cy="381969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pic>
        <p:nvPicPr>
          <p:cNvPr id="7" name="Picture 6"/>
          <p:cNvPicPr>
            <a:picLocks noChangeAspect="1"/>
          </p:cNvPicPr>
          <p:nvPr/>
        </p:nvPicPr>
        <p:blipFill>
          <a:blip r:embed="rId3" cstate="print"/>
          <a:stretch>
            <a:fillRect/>
          </a:stretch>
        </p:blipFill>
        <p:spPr bwMode="auto">
          <a:xfrm>
            <a:off x="135396" y="2250597"/>
            <a:ext cx="8873208" cy="36305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ctr">
              <a:buNone/>
            </a:pPr>
            <a:r>
              <a:rPr lang="en-US" sz="4100" i="1" dirty="0" smtClean="0"/>
              <a:t>“Refers to the documented history of an art object, or the documentation of processes in a digital object’s life cycle”</a:t>
            </a:r>
          </a:p>
          <a:p>
            <a:endParaRPr lang="en-US" dirty="0" smtClean="0"/>
          </a:p>
          <a:p>
            <a:r>
              <a:rPr lang="en-US" dirty="0" smtClean="0"/>
              <a:t>Provenance </a:t>
            </a:r>
            <a:r>
              <a:rPr lang="en-US" dirty="0" smtClean="0"/>
              <a:t>Graph</a:t>
            </a:r>
          </a:p>
          <a:p>
            <a:pPr lvl="1"/>
            <a:r>
              <a:rPr lang="en-US" dirty="0" smtClean="0"/>
              <a:t>Causality Graph</a:t>
            </a:r>
          </a:p>
          <a:p>
            <a:endParaRPr lang="en-US" dirty="0" smtClean="0"/>
          </a:p>
          <a:p>
            <a:r>
              <a:rPr lang="en-US" dirty="0" smtClean="0"/>
              <a:t>Models</a:t>
            </a:r>
            <a:r>
              <a:rPr lang="en-US" dirty="0" smtClean="0"/>
              <a:t>:</a:t>
            </a:r>
          </a:p>
          <a:p>
            <a:pPr lvl="1"/>
            <a:r>
              <a:rPr lang="en-US" dirty="0" smtClean="0"/>
              <a:t>OPM (2007)</a:t>
            </a:r>
          </a:p>
          <a:p>
            <a:pPr lvl="1"/>
            <a:r>
              <a:rPr lang="en-US" dirty="0" smtClean="0"/>
              <a:t>PROV (2010</a:t>
            </a:r>
            <a:r>
              <a:rPr lang="en-US" dirty="0" smtClean="0"/>
              <a:t>)</a:t>
            </a:r>
            <a:endParaRPr lang="en-US" dirty="0" smtClean="0"/>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sp>
        <p:nvSpPr>
          <p:cNvPr id="8"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en-US" sz="4400" dirty="0" smtClean="0"/>
              <a:t>Provenance</a:t>
            </a:r>
            <a:endParaRPr kumimoji="0" lang="en-US" sz="4400" b="0" i="0" u="none" strike="noStrike" kern="1200" cap="none" spc="0" normalizeH="0" baseline="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a:bodyPr>
          <a:lstStyle/>
          <a:p>
            <a:r>
              <a:rPr lang="en-US" dirty="0" smtClean="0"/>
              <a:t>Cause-and-Effect Relationships</a:t>
            </a:r>
          </a:p>
          <a:p>
            <a:pPr lvl="1"/>
            <a:r>
              <a:rPr lang="en-US" dirty="0" smtClean="0"/>
              <a:t>Detect</a:t>
            </a:r>
          </a:p>
          <a:p>
            <a:pPr lvl="1"/>
            <a:r>
              <a:rPr lang="en-US" dirty="0" smtClean="0"/>
              <a:t>Extract</a:t>
            </a:r>
            <a:endParaRPr lang="en-US" dirty="0" smtClean="0"/>
          </a:p>
          <a:p>
            <a:pPr lvl="1"/>
            <a:r>
              <a:rPr lang="en-US" dirty="0" smtClean="0"/>
              <a:t>Display</a:t>
            </a:r>
          </a:p>
          <a:p>
            <a:r>
              <a:rPr lang="en-US" dirty="0" smtClean="0"/>
              <a:t>Assist</a:t>
            </a:r>
          </a:p>
          <a:p>
            <a:pPr lvl="1"/>
            <a:r>
              <a:rPr lang="en-US" dirty="0" smtClean="0"/>
              <a:t>Detect </a:t>
            </a:r>
            <a:r>
              <a:rPr lang="en-US" dirty="0" err="1" smtClean="0"/>
              <a:t>Gameplay</a:t>
            </a:r>
            <a:r>
              <a:rPr lang="en-US" dirty="0" smtClean="0"/>
              <a:t> Issues</a:t>
            </a:r>
            <a:endParaRPr lang="en-US" dirty="0" smtClean="0"/>
          </a:p>
          <a:p>
            <a:r>
              <a:rPr lang="en-US" dirty="0" smtClean="0"/>
              <a:t>Visualization</a:t>
            </a:r>
          </a:p>
          <a:p>
            <a:pPr lvl="1"/>
            <a:r>
              <a:rPr lang="en-US" dirty="0" smtClean="0"/>
              <a:t>Game Session </a:t>
            </a:r>
            <a:r>
              <a:rPr lang="en-US" dirty="0" smtClean="0"/>
              <a:t>Provenance</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44034" name="Picture 2" descr="http://piperreport.com/wp-content/uploads/2013/03/Health-Services-Research-to-Detect-Fraud-and-Abuse-1024x726.jpg"/>
          <p:cNvPicPr>
            <a:picLocks noChangeAspect="1" noChangeArrowheads="1"/>
          </p:cNvPicPr>
          <p:nvPr/>
        </p:nvPicPr>
        <p:blipFill>
          <a:blip r:embed="rId3" cstate="print"/>
          <a:srcRect/>
          <a:stretch>
            <a:fillRect/>
          </a:stretch>
        </p:blipFill>
        <p:spPr bwMode="auto">
          <a:xfrm>
            <a:off x="5791199" y="2438400"/>
            <a:ext cx="3116853" cy="2209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in Games</a:t>
            </a:r>
            <a:endParaRPr lang="en-US" dirty="0" smtClean="0"/>
          </a:p>
        </p:txBody>
      </p:sp>
      <p:sp>
        <p:nvSpPr>
          <p:cNvPr id="3" name="Content Placeholder 2"/>
          <p:cNvSpPr>
            <a:spLocks noGrp="1"/>
          </p:cNvSpPr>
          <p:nvPr>
            <p:ph idx="1"/>
          </p:nvPr>
        </p:nvSpPr>
        <p:spPr/>
        <p:txBody>
          <a:bodyPr>
            <a:normAutofit lnSpcReduction="10000"/>
          </a:bodyPr>
          <a:lstStyle/>
          <a:p>
            <a:r>
              <a:rPr lang="en-US" dirty="0" smtClean="0"/>
              <a:t>Previous Work</a:t>
            </a:r>
          </a:p>
          <a:p>
            <a:endParaRPr lang="en-US" dirty="0" smtClean="0"/>
          </a:p>
          <a:p>
            <a:r>
              <a:rPr lang="en-US" dirty="0" smtClean="0"/>
              <a:t>Conceptual Framework</a:t>
            </a:r>
          </a:p>
          <a:p>
            <a:endParaRPr lang="en-US" dirty="0" smtClean="0"/>
          </a:p>
          <a:p>
            <a:r>
              <a:rPr lang="en-US" dirty="0" smtClean="0"/>
              <a:t>Map Domains</a:t>
            </a:r>
          </a:p>
          <a:p>
            <a:pPr lvl="1"/>
            <a:r>
              <a:rPr lang="en-US" dirty="0" smtClean="0"/>
              <a:t>Provenance to Games</a:t>
            </a:r>
          </a:p>
          <a:p>
            <a:pPr lvl="1"/>
            <a:endParaRPr lang="en-US" dirty="0" smtClean="0"/>
          </a:p>
          <a:p>
            <a:r>
              <a:rPr lang="en-US" dirty="0" smtClean="0"/>
              <a:t>Gather </a:t>
            </a:r>
          </a:p>
          <a:p>
            <a:pPr lvl="1"/>
            <a:r>
              <a:rPr lang="en-US" dirty="0" smtClean="0"/>
              <a:t>Provenance Information</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pic>
        <p:nvPicPr>
          <p:cNvPr id="8" name="Picture 2"/>
          <p:cNvPicPr>
            <a:picLocks noChangeAspect="1" noChangeArrowheads="1"/>
          </p:cNvPicPr>
          <p:nvPr/>
        </p:nvPicPr>
        <p:blipFill>
          <a:blip r:embed="rId3" cstate="print"/>
          <a:srcRect/>
          <a:stretch>
            <a:fillRect/>
          </a:stretch>
        </p:blipFill>
        <p:spPr bwMode="auto">
          <a:xfrm>
            <a:off x="5410200" y="3810000"/>
            <a:ext cx="2535105" cy="2238375"/>
          </a:xfrm>
          <a:prstGeom prst="rect">
            <a:avLst/>
          </a:prstGeom>
          <a:noFill/>
          <a:ln w="9525">
            <a:noFill/>
            <a:miter lim="800000"/>
            <a:headEnd/>
            <a:tailEnd/>
          </a:ln>
        </p:spPr>
      </p:pic>
      <p:pic>
        <p:nvPicPr>
          <p:cNvPr id="40962" name="Picture 2" descr="http://icdn.pro/images/en/g/o/go-to-previous-page-icone-3681-96.png"/>
          <p:cNvPicPr>
            <a:picLocks noChangeAspect="1" noChangeArrowheads="1"/>
          </p:cNvPicPr>
          <p:nvPr/>
        </p:nvPicPr>
        <p:blipFill>
          <a:blip r:embed="rId4" cstate="print"/>
          <a:srcRect/>
          <a:stretch>
            <a:fillRect/>
          </a:stretch>
        </p:blipFill>
        <p:spPr bwMode="auto">
          <a:xfrm>
            <a:off x="5867400" y="1828800"/>
            <a:ext cx="1524000" cy="1524001"/>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en-US" dirty="0" smtClean="0"/>
              <a:t>Entity</a:t>
            </a:r>
          </a:p>
          <a:p>
            <a:pPr lvl="1"/>
            <a:r>
              <a:rPr lang="en-US" dirty="0" smtClean="0"/>
              <a:t>Objects</a:t>
            </a:r>
          </a:p>
          <a:p>
            <a:r>
              <a:rPr lang="en-US" dirty="0" smtClean="0">
                <a:solidFill>
                  <a:schemeClr val="bg1">
                    <a:lumMod val="75000"/>
                  </a:schemeClr>
                </a:solidFill>
              </a:rPr>
              <a:t>Activity</a:t>
            </a:r>
          </a:p>
          <a:p>
            <a:pPr lvl="1"/>
            <a:r>
              <a:rPr lang="en-US" dirty="0" smtClean="0">
                <a:solidFill>
                  <a:schemeClr val="bg1">
                    <a:lumMod val="75000"/>
                  </a:schemeClr>
                </a:solidFill>
              </a:rPr>
              <a:t>Actions</a:t>
            </a:r>
          </a:p>
          <a:p>
            <a:pPr lvl="1"/>
            <a:r>
              <a:rPr lang="en-US" dirty="0" smtClean="0">
                <a:solidFill>
                  <a:schemeClr val="bg1">
                    <a:lumMod val="75000"/>
                  </a:schemeClr>
                </a:solidFill>
              </a:rPr>
              <a:t>Events</a:t>
            </a:r>
          </a:p>
          <a:p>
            <a:r>
              <a:rPr lang="en-US" dirty="0" smtClean="0">
                <a:solidFill>
                  <a:schemeClr val="bg1">
                    <a:lumMod val="75000"/>
                  </a:schemeClr>
                </a:solidFill>
              </a:rPr>
              <a:t>Agent</a:t>
            </a:r>
          </a:p>
          <a:p>
            <a:pPr lvl="1"/>
            <a:r>
              <a:rPr lang="en-US" dirty="0" smtClean="0">
                <a:solidFill>
                  <a:schemeClr val="bg1">
                    <a:lumMod val="75000"/>
                  </a:schemeClr>
                </a:solidFill>
              </a:rPr>
              <a:t>NPCs</a:t>
            </a:r>
          </a:p>
          <a:p>
            <a:pPr lvl="1"/>
            <a:r>
              <a:rPr lang="en-US" dirty="0" smtClean="0">
                <a:solidFill>
                  <a:schemeClr val="bg1">
                    <a:lumMod val="75000"/>
                  </a:schemeClr>
                </a:solidFill>
              </a:rPr>
              <a:t>Player</a:t>
            </a:r>
            <a:endParaRPr lang="en-US"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pic>
        <p:nvPicPr>
          <p:cNvPr id="10" name="Picture 11"/>
          <p:cNvPicPr>
            <a:picLocks noChangeAspect="1" noChangeArrowheads="1"/>
          </p:cNvPicPr>
          <p:nvPr/>
        </p:nvPicPr>
        <p:blipFill>
          <a:blip r:embed="rId3" cstate="print"/>
          <a:srcRect/>
          <a:stretch>
            <a:fillRect/>
          </a:stretch>
        </p:blipFill>
        <p:spPr bwMode="auto">
          <a:xfrm>
            <a:off x="7391400" y="838200"/>
            <a:ext cx="1533525" cy="4114800"/>
          </a:xfrm>
          <a:prstGeom prst="rect">
            <a:avLst/>
          </a:prstGeom>
          <a:noFill/>
          <a:ln w="9525">
            <a:noFill/>
            <a:miter lim="800000"/>
            <a:headEnd/>
            <a:tailEnd/>
          </a:ln>
        </p:spPr>
      </p:pic>
      <p:pic>
        <p:nvPicPr>
          <p:cNvPr id="43010" name="Picture 2" descr="http://www.wizards.com/dnd/images/savemygame_magic.jpg"/>
          <p:cNvPicPr>
            <a:picLocks noChangeAspect="1" noChangeArrowheads="1"/>
          </p:cNvPicPr>
          <p:nvPr/>
        </p:nvPicPr>
        <p:blipFill>
          <a:blip r:embed="rId4" cstate="print"/>
          <a:srcRect/>
          <a:stretch>
            <a:fillRect/>
          </a:stretch>
        </p:blipFill>
        <p:spPr bwMode="auto">
          <a:xfrm>
            <a:off x="2971800" y="3505200"/>
            <a:ext cx="2857500" cy="2857500"/>
          </a:xfrm>
          <a:prstGeom prst="rect">
            <a:avLst/>
          </a:prstGeom>
          <a:noFill/>
        </p:spPr>
      </p:pic>
      <p:pic>
        <p:nvPicPr>
          <p:cNvPr id="43012" name="Picture 4" descr="http://sonaopodetirarum.com.br/wp-content/uploads/2012/02/1033488.jpg"/>
          <p:cNvPicPr>
            <a:picLocks noChangeAspect="1" noChangeArrowheads="1"/>
          </p:cNvPicPr>
          <p:nvPr/>
        </p:nvPicPr>
        <p:blipFill>
          <a:blip r:embed="rId5" cstate="print"/>
          <a:srcRect/>
          <a:stretch>
            <a:fillRect/>
          </a:stretch>
        </p:blipFill>
        <p:spPr bwMode="auto">
          <a:xfrm>
            <a:off x="6172200" y="5029200"/>
            <a:ext cx="2584674" cy="1285876"/>
          </a:xfrm>
          <a:prstGeom prst="rect">
            <a:avLst/>
          </a:prstGeom>
          <a:noFill/>
        </p:spPr>
      </p:pic>
      <p:pic>
        <p:nvPicPr>
          <p:cNvPr id="43017" name="Picture 9"/>
          <p:cNvPicPr>
            <a:picLocks noChangeAspect="1" noChangeArrowheads="1"/>
          </p:cNvPicPr>
          <p:nvPr/>
        </p:nvPicPr>
        <p:blipFill>
          <a:blip r:embed="rId6" cstate="print"/>
          <a:srcRect/>
          <a:stretch>
            <a:fillRect/>
          </a:stretch>
        </p:blipFill>
        <p:spPr bwMode="auto">
          <a:xfrm>
            <a:off x="3581400" y="1828800"/>
            <a:ext cx="2495550" cy="1622722"/>
          </a:xfrm>
          <a:prstGeom prst="rect">
            <a:avLst/>
          </a:prstGeom>
          <a:noFill/>
          <a:ln w="9525">
            <a:noFill/>
            <a:miter lim="800000"/>
            <a:headEnd/>
            <a:tailEnd/>
          </a:ln>
        </p:spPr>
      </p:pic>
      <p:pic>
        <p:nvPicPr>
          <p:cNvPr id="43019" name="Picture 11" descr="https://www.wizards.com/dnd/images/mic_gallery/103153.jpg"/>
          <p:cNvPicPr>
            <a:picLocks noChangeAspect="1" noChangeArrowheads="1"/>
          </p:cNvPicPr>
          <p:nvPr/>
        </p:nvPicPr>
        <p:blipFill>
          <a:blip r:embed="rId7" cstate="print"/>
          <a:srcRect/>
          <a:stretch>
            <a:fillRect/>
          </a:stretch>
        </p:blipFill>
        <p:spPr bwMode="auto">
          <a:xfrm>
            <a:off x="6248400" y="2743200"/>
            <a:ext cx="1220726" cy="24384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t>Activity</a:t>
            </a:r>
            <a:endParaRPr lang="pt-BR" dirty="0" smtClean="0"/>
          </a:p>
          <a:p>
            <a:pPr lvl="1"/>
            <a:r>
              <a:rPr lang="pt-BR" dirty="0" err="1" smtClean="0"/>
              <a:t>Actions</a:t>
            </a:r>
            <a:endParaRPr lang="pt-BR" dirty="0" smtClean="0"/>
          </a:p>
          <a:p>
            <a:pPr lvl="1"/>
            <a:r>
              <a:rPr lang="pt-BR" dirty="0" err="1" smtClean="0"/>
              <a:t>Events</a:t>
            </a:r>
            <a:endParaRPr lang="pt-BR" dirty="0" smtClean="0"/>
          </a:p>
          <a:p>
            <a:r>
              <a:rPr lang="pt-BR" dirty="0" err="1" smtClean="0">
                <a:solidFill>
                  <a:schemeClr val="bg1">
                    <a:lumMod val="75000"/>
                  </a:schemeClr>
                </a:solidFill>
              </a:rPr>
              <a:t>Agent</a:t>
            </a:r>
            <a:endParaRPr lang="pt-BR" dirty="0" smtClean="0">
              <a:solidFill>
                <a:schemeClr val="bg1">
                  <a:lumMod val="75000"/>
                </a:schemeClr>
              </a:solidFill>
            </a:endParaRP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Player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pic>
        <p:nvPicPr>
          <p:cNvPr id="7" name="Picture 9"/>
          <p:cNvPicPr>
            <a:picLocks noChangeAspect="1" noChangeArrowheads="1"/>
          </p:cNvPicPr>
          <p:nvPr/>
        </p:nvPicPr>
        <p:blipFill>
          <a:blip r:embed="rId3" cstate="print"/>
          <a:srcRect/>
          <a:stretch>
            <a:fillRect/>
          </a:stretch>
        </p:blipFill>
        <p:spPr bwMode="auto">
          <a:xfrm>
            <a:off x="3563938" y="1341438"/>
            <a:ext cx="2636837" cy="1690687"/>
          </a:xfrm>
          <a:prstGeom prst="rect">
            <a:avLst/>
          </a:prstGeom>
          <a:noFill/>
          <a:ln w="9525">
            <a:noFill/>
            <a:miter lim="800000"/>
            <a:headEnd/>
            <a:tailEnd/>
          </a:ln>
        </p:spPr>
      </p:pic>
      <p:pic>
        <p:nvPicPr>
          <p:cNvPr id="9" name="Picture 9" descr="http://i.animecrazy.net/kirito_vs_ice_dragon_Wallpaper_1280x720_wallpaperhere.png"/>
          <p:cNvPicPr>
            <a:picLocks noChangeAspect="1" noChangeArrowheads="1"/>
          </p:cNvPicPr>
          <p:nvPr/>
        </p:nvPicPr>
        <p:blipFill>
          <a:blip r:embed="rId4" cstate="print"/>
          <a:srcRect/>
          <a:stretch>
            <a:fillRect/>
          </a:stretch>
        </p:blipFill>
        <p:spPr bwMode="auto">
          <a:xfrm>
            <a:off x="6516688" y="1628775"/>
            <a:ext cx="2438400" cy="1371600"/>
          </a:xfrm>
          <a:prstGeom prst="rect">
            <a:avLst/>
          </a:prstGeom>
          <a:noFill/>
          <a:ln w="9525">
            <a:noFill/>
            <a:miter lim="800000"/>
            <a:headEnd/>
            <a:tailEnd/>
          </a:ln>
        </p:spPr>
      </p:pic>
      <p:pic>
        <p:nvPicPr>
          <p:cNvPr id="10" name="Picture 11" descr="http://bulk2.destructoid.com/ul/215950-/6306cinema_03_PS3(US)_RGB%20copy-620x.jpg"/>
          <p:cNvPicPr>
            <a:picLocks noChangeAspect="1" noChangeArrowheads="1"/>
          </p:cNvPicPr>
          <p:nvPr/>
        </p:nvPicPr>
        <p:blipFill>
          <a:blip r:embed="rId5" cstate="print"/>
          <a:srcRect/>
          <a:stretch>
            <a:fillRect/>
          </a:stretch>
        </p:blipFill>
        <p:spPr bwMode="auto">
          <a:xfrm>
            <a:off x="5003800" y="3573463"/>
            <a:ext cx="3937000" cy="2216150"/>
          </a:xfrm>
          <a:prstGeom prst="rect">
            <a:avLst/>
          </a:prstGeom>
          <a:noFill/>
          <a:ln w="9525">
            <a:noFill/>
            <a:miter lim="800000"/>
            <a:headEnd/>
            <a:tailEnd/>
          </a:ln>
        </p:spPr>
      </p:pic>
      <p:pic>
        <p:nvPicPr>
          <p:cNvPr id="2050" name="Picture 2" descr="http://www.wizards.com/dnd/images/ex_cadv_86379.jpg"/>
          <p:cNvPicPr>
            <a:picLocks noChangeAspect="1" noChangeArrowheads="1"/>
          </p:cNvPicPr>
          <p:nvPr/>
        </p:nvPicPr>
        <p:blipFill>
          <a:blip r:embed="rId6" cstate="print"/>
          <a:srcRect/>
          <a:stretch>
            <a:fillRect/>
          </a:stretch>
        </p:blipFill>
        <p:spPr bwMode="auto">
          <a:xfrm>
            <a:off x="2743200" y="3124200"/>
            <a:ext cx="2170775" cy="29718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ertilegroundpdx.files.wordpress.com/2010/01/orc.jpg"/>
          <p:cNvPicPr>
            <a:picLocks noChangeAspect="1" noChangeArrowheads="1"/>
          </p:cNvPicPr>
          <p:nvPr/>
        </p:nvPicPr>
        <p:blipFill>
          <a:blip r:embed="rId3" cstate="print"/>
          <a:srcRect/>
          <a:stretch>
            <a:fillRect/>
          </a:stretch>
        </p:blipFill>
        <p:spPr bwMode="auto">
          <a:xfrm>
            <a:off x="2252628" y="1600200"/>
            <a:ext cx="1557372" cy="2133600"/>
          </a:xfrm>
          <a:prstGeom prst="rect">
            <a:avLst/>
          </a:prstGeom>
          <a:noFill/>
        </p:spPr>
      </p:pic>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solidFill>
                  <a:schemeClr val="bg1">
                    <a:lumMod val="75000"/>
                  </a:schemeClr>
                </a:solidFill>
              </a:rPr>
              <a:t>Activity</a:t>
            </a:r>
            <a:endParaRPr lang="pt-BR" dirty="0" smtClean="0">
              <a:solidFill>
                <a:schemeClr val="bg1">
                  <a:lumMod val="75000"/>
                </a:schemeClr>
              </a:solidFill>
            </a:endParaRPr>
          </a:p>
          <a:p>
            <a:pPr lvl="1"/>
            <a:r>
              <a:rPr lang="pt-BR" dirty="0" err="1" smtClean="0">
                <a:solidFill>
                  <a:schemeClr val="bg1">
                    <a:lumMod val="75000"/>
                  </a:schemeClr>
                </a:solidFill>
              </a:rPr>
              <a:t>Actions</a:t>
            </a:r>
            <a:endParaRPr lang="pt-BR" dirty="0" smtClean="0">
              <a:solidFill>
                <a:schemeClr val="bg1">
                  <a:lumMod val="75000"/>
                </a:schemeClr>
              </a:solidFill>
            </a:endParaRPr>
          </a:p>
          <a:p>
            <a:pPr lvl="1"/>
            <a:r>
              <a:rPr lang="pt-BR" dirty="0" err="1" smtClean="0">
                <a:solidFill>
                  <a:schemeClr val="bg1">
                    <a:lumMod val="75000"/>
                  </a:schemeClr>
                </a:solidFill>
              </a:rPr>
              <a:t>Events</a:t>
            </a:r>
            <a:endParaRPr lang="pt-BR" dirty="0" smtClean="0">
              <a:solidFill>
                <a:schemeClr val="bg1">
                  <a:lumMod val="75000"/>
                </a:schemeClr>
              </a:solidFill>
            </a:endParaRPr>
          </a:p>
          <a:p>
            <a:r>
              <a:rPr lang="pt-BR" dirty="0" err="1" smtClean="0"/>
              <a:t>Agent</a:t>
            </a:r>
            <a:endParaRPr lang="pt-BR" dirty="0" smtClean="0"/>
          </a:p>
          <a:p>
            <a:pPr lvl="1"/>
            <a:r>
              <a:rPr lang="pt-BR" dirty="0" err="1" smtClean="0"/>
              <a:t>NPCs</a:t>
            </a:r>
            <a:endParaRPr lang="pt-BR" dirty="0" smtClean="0"/>
          </a:p>
          <a:p>
            <a:pPr lvl="1"/>
            <a:r>
              <a:rPr lang="pt-BR" dirty="0" smtClean="0"/>
              <a:t>Player</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pic>
        <p:nvPicPr>
          <p:cNvPr id="7" name="Picture 6"/>
          <p:cNvPicPr>
            <a:picLocks noChangeAspect="1" noChangeArrowheads="1"/>
          </p:cNvPicPr>
          <p:nvPr/>
        </p:nvPicPr>
        <p:blipFill>
          <a:blip r:embed="rId4" cstate="print"/>
          <a:srcRect/>
          <a:stretch>
            <a:fillRect/>
          </a:stretch>
        </p:blipFill>
        <p:spPr bwMode="auto">
          <a:xfrm>
            <a:off x="7467600" y="1447800"/>
            <a:ext cx="1284497" cy="2006600"/>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2895600" y="4114800"/>
            <a:ext cx="914400" cy="2063750"/>
          </a:xfrm>
          <a:prstGeom prst="rect">
            <a:avLst/>
          </a:prstGeom>
          <a:noFill/>
          <a:ln w="9525">
            <a:noFill/>
            <a:miter lim="800000"/>
            <a:headEnd/>
            <a:tailEnd/>
          </a:ln>
        </p:spPr>
      </p:pic>
      <p:pic>
        <p:nvPicPr>
          <p:cNvPr id="13" name="Picture 16"/>
          <p:cNvPicPr>
            <a:picLocks noChangeAspect="1" noChangeArrowheads="1"/>
          </p:cNvPicPr>
          <p:nvPr/>
        </p:nvPicPr>
        <p:blipFill>
          <a:blip r:embed="rId6" cstate="print"/>
          <a:srcRect/>
          <a:stretch>
            <a:fillRect/>
          </a:stretch>
        </p:blipFill>
        <p:spPr bwMode="auto">
          <a:xfrm>
            <a:off x="4343400" y="4572000"/>
            <a:ext cx="1966913" cy="1609725"/>
          </a:xfrm>
          <a:prstGeom prst="rect">
            <a:avLst/>
          </a:prstGeom>
          <a:noFill/>
          <a:ln w="9525">
            <a:noFill/>
            <a:miter lim="800000"/>
            <a:headEnd/>
            <a:tailEnd/>
          </a:ln>
        </p:spPr>
      </p:pic>
      <p:pic>
        <p:nvPicPr>
          <p:cNvPr id="1028" name="Picture 4" descr="http://images.wikia.com/forgottenrealms/images/4/44/Mind_flayer_sorc.jpg"/>
          <p:cNvPicPr>
            <a:picLocks noChangeAspect="1" noChangeArrowheads="1"/>
          </p:cNvPicPr>
          <p:nvPr/>
        </p:nvPicPr>
        <p:blipFill>
          <a:blip r:embed="rId7" cstate="print"/>
          <a:srcRect/>
          <a:stretch>
            <a:fillRect/>
          </a:stretch>
        </p:blipFill>
        <p:spPr bwMode="auto">
          <a:xfrm>
            <a:off x="3810000" y="1447800"/>
            <a:ext cx="2375647" cy="3028951"/>
          </a:xfrm>
          <a:prstGeom prst="rect">
            <a:avLst/>
          </a:prstGeom>
          <a:noFill/>
        </p:spPr>
      </p:pic>
      <p:pic>
        <p:nvPicPr>
          <p:cNvPr id="1030" name="Picture 6" descr="http://www.toplessrobot.com/PHB35_PG27_WEB.jpg"/>
          <p:cNvPicPr>
            <a:picLocks noChangeAspect="1" noChangeArrowheads="1"/>
          </p:cNvPicPr>
          <p:nvPr/>
        </p:nvPicPr>
        <p:blipFill>
          <a:blip r:embed="rId8" cstate="print"/>
          <a:srcRect/>
          <a:stretch>
            <a:fillRect/>
          </a:stretch>
        </p:blipFill>
        <p:spPr bwMode="auto">
          <a:xfrm>
            <a:off x="6889193" y="3581400"/>
            <a:ext cx="2254807" cy="2891792"/>
          </a:xfrm>
          <a:prstGeom prst="rect">
            <a:avLst/>
          </a:prstGeom>
          <a:noFill/>
        </p:spPr>
      </p:pic>
      <p:pic>
        <p:nvPicPr>
          <p:cNvPr id="1032" name="Picture 8" descr="http://images2.wikia.nocookie.net/__cb20110225233729/finalfantasy/images/1/15/ZackCGModel-CrisisCore.png"/>
          <p:cNvPicPr>
            <a:picLocks noChangeAspect="1" noChangeArrowheads="1"/>
          </p:cNvPicPr>
          <p:nvPr/>
        </p:nvPicPr>
        <p:blipFill>
          <a:blip r:embed="rId9" cstate="print"/>
          <a:srcRect/>
          <a:stretch>
            <a:fillRect/>
          </a:stretch>
        </p:blipFill>
        <p:spPr bwMode="auto">
          <a:xfrm>
            <a:off x="5867400" y="1752600"/>
            <a:ext cx="1710568" cy="2571751"/>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3883</TotalTime>
  <Words>1719</Words>
  <Application>Microsoft Office PowerPoint</Application>
  <PresentationFormat>On-screen Show (4:3)</PresentationFormat>
  <Paragraphs>377</Paragraphs>
  <Slides>34</Slides>
  <Notes>31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uff</vt:lpstr>
      <vt:lpstr>Game Flux Analysis with Provenance</vt:lpstr>
      <vt:lpstr>Context</vt:lpstr>
      <vt:lpstr>Motivation</vt:lpstr>
      <vt:lpstr>Slide 4</vt:lpstr>
      <vt:lpstr>Goals</vt:lpstr>
      <vt:lpstr>Provenance in Games</vt:lpstr>
      <vt:lpstr>Provenance Gathering</vt:lpstr>
      <vt:lpstr>Provenance Gathering</vt:lpstr>
      <vt:lpstr>Provenance Gathering</vt:lpstr>
      <vt:lpstr>Provenance to Games</vt:lpstr>
      <vt:lpstr>Graph Construction</vt:lpstr>
      <vt:lpstr>Graph Construction</vt:lpstr>
      <vt:lpstr>Graph Construction</vt:lpstr>
      <vt:lpstr>Graph Construction</vt:lpstr>
      <vt:lpstr>Graph Construction</vt:lpstr>
      <vt:lpstr>Graph Construction</vt:lpstr>
      <vt:lpstr>Graph Construction</vt:lpstr>
      <vt:lpstr>Provenance Visualization</vt:lpstr>
      <vt:lpstr>Provenance Visualization</vt:lpstr>
      <vt:lpstr>Provenance Visualization</vt:lpstr>
      <vt:lpstr>Provenance Visualization</vt:lpstr>
      <vt:lpstr>Case Study</vt:lpstr>
      <vt:lpstr>Case Study</vt:lpstr>
      <vt:lpstr>Case Study</vt:lpstr>
      <vt:lpstr>Visualization Examples</vt:lpstr>
      <vt:lpstr>Visualization Examples</vt:lpstr>
      <vt:lpstr>Conclusion</vt:lpstr>
      <vt:lpstr>Game Flux Analysis with Provenance</vt:lpstr>
      <vt:lpstr>Visualization Examples</vt:lpstr>
      <vt:lpstr>Visualization Examples</vt:lpstr>
      <vt:lpstr>Visualization Examples</vt:lpstr>
      <vt:lpstr>Visualization Examples</vt:lpstr>
      <vt:lpstr>Visualization Examples</vt:lpstr>
      <vt:lpstr>Visualization Examples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365</cp:revision>
  <dcterms:created xsi:type="dcterms:W3CDTF">2013-06-14T18:42:43Z</dcterms:created>
  <dcterms:modified xsi:type="dcterms:W3CDTF">2013-10-28T21:40:25Z</dcterms:modified>
</cp:coreProperties>
</file>